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4"/>
  </p:notesMasterIdLst>
  <p:sldIdLst>
    <p:sldId id="892" r:id="rId2"/>
    <p:sldId id="893" r:id="rId3"/>
  </p:sldIdLst>
  <p:sldSz cx="14630400" cy="1097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7"/>
    <p:restoredTop sz="94731"/>
  </p:normalViewPr>
  <p:slideViewPr>
    <p:cSldViewPr snapToGrid="0">
      <p:cViewPr varScale="1">
        <p:scale>
          <a:sx n="89" d="100"/>
          <a:sy n="89" d="100"/>
        </p:scale>
        <p:origin x="205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BCE02-D324-944D-9278-AC6859882762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29E758-DBA3-D444-9222-AFDFCFD93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53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1pPr>
    <a:lvl2pPr marL="614477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2pPr>
    <a:lvl3pPr marL="1228954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3pPr>
    <a:lvl4pPr marL="1843430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4pPr>
    <a:lvl5pPr marL="2457907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5pPr>
    <a:lvl6pPr marL="3072384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6pPr>
    <a:lvl7pPr marL="3686861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7pPr>
    <a:lvl8pPr marL="4301338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8pPr>
    <a:lvl9pPr marL="4915814" algn="l" defTabSz="1228954" rtl="0" eaLnBrk="1" latinLnBrk="0" hangingPunct="1">
      <a:defRPr sz="161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04EE9-A4EC-48D0-C0C5-FAEB6C4668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DD5E58-B9B3-4172-2C98-861CB4F5AD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735D08-5A5B-E949-CF55-94BA3AE913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the soluble stuff goes away (NMR) so we decrease P solubility and transition to Pi so what is mobilizes shifts from dissolved to particulate phase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55E5B-BC49-CCAE-C50B-75440CF6B4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431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087FD-B608-8BF0-1748-F0A7141AD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C0AB13-EF21-FA1D-2BDC-B8604FABBB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D8F3C8-F09A-5829-0D59-93E07D419E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the soluble stuff goes away (NMR) so we decrease P solubility and transition to Pi so what is mobilizes shifts from dissolved to particulate phase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8BCE97-D2CF-90DF-D465-BC39182F39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0104DB-87CA-D64F-AB86-DB2520DDF5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801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1795781"/>
            <a:ext cx="12435840" cy="3820160"/>
          </a:xfrm>
        </p:spPr>
        <p:txBody>
          <a:bodyPr anchor="b"/>
          <a:lstStyle>
            <a:lvl1pPr algn="ctr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763261"/>
            <a:ext cx="10972800" cy="2649219"/>
          </a:xfrm>
        </p:spPr>
        <p:txBody>
          <a:bodyPr/>
          <a:lstStyle>
            <a:lvl1pPr marL="0" indent="0" algn="ctr">
              <a:buNone/>
              <a:defRPr sz="3840"/>
            </a:lvl1pPr>
            <a:lvl2pPr marL="731520" indent="0" algn="ctr">
              <a:buNone/>
              <a:defRPr sz="3200"/>
            </a:lvl2pPr>
            <a:lvl3pPr marL="1463040" indent="0" algn="ctr">
              <a:buNone/>
              <a:defRPr sz="2880"/>
            </a:lvl3pPr>
            <a:lvl4pPr marL="2194560" indent="0" algn="ctr">
              <a:buNone/>
              <a:defRPr sz="2560"/>
            </a:lvl4pPr>
            <a:lvl5pPr marL="2926080" indent="0" algn="ctr">
              <a:buNone/>
              <a:defRPr sz="2560"/>
            </a:lvl5pPr>
            <a:lvl6pPr marL="3657600" indent="0" algn="ctr">
              <a:buNone/>
              <a:defRPr sz="2560"/>
            </a:lvl6pPr>
            <a:lvl7pPr marL="4389120" indent="0" algn="ctr">
              <a:buNone/>
              <a:defRPr sz="2560"/>
            </a:lvl7pPr>
            <a:lvl8pPr marL="5120640" indent="0" algn="ctr">
              <a:buNone/>
              <a:defRPr sz="2560"/>
            </a:lvl8pPr>
            <a:lvl9pPr marL="5852160" indent="0" algn="ctr">
              <a:buNone/>
              <a:defRPr sz="25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98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4692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1" y="584200"/>
            <a:ext cx="3154680" cy="92989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1" y="584200"/>
            <a:ext cx="9281160" cy="92989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69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Content">
  <p:cSld name="Title + Conte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13994298" y="10363200"/>
            <a:ext cx="453223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B3B3B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3200400" y="361247"/>
            <a:ext cx="10972800" cy="1747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1"/>
          </p:nvPr>
        </p:nvSpPr>
        <p:spPr>
          <a:xfrm>
            <a:off x="1371600" y="2743204"/>
            <a:ext cx="12801600" cy="731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80955" marR="0" lvl="0" indent="-33862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3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61910" marR="0" lvl="1" indent="-31746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2863" marR="0" lvl="2" indent="-29629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✔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523817" marR="0" lvl="3" indent="-28571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904772" marR="0" lvl="4" indent="-27513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3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5727" marR="0" lvl="5" indent="-30476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666680" marR="0" lvl="6" indent="-30476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047634" marR="0" lvl="7" indent="-30476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428589" marR="0" lvl="8" indent="-30476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10703411" y="10393541"/>
            <a:ext cx="3108007" cy="579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C9C9E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>
            <a:off x="929246" y="10363204"/>
            <a:ext cx="12007822" cy="5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C9C9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335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63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1" y="2735583"/>
            <a:ext cx="12618720" cy="4564379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1" y="7343143"/>
            <a:ext cx="12618720" cy="2400299"/>
          </a:xfrm>
        </p:spPr>
        <p:txBody>
          <a:bodyPr/>
          <a:lstStyle>
            <a:lvl1pPr marL="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1pPr>
            <a:lvl2pPr marL="731520" indent="0">
              <a:buNone/>
              <a:defRPr sz="3200">
                <a:solidFill>
                  <a:schemeClr val="tx1">
                    <a:tint val="82000"/>
                  </a:schemeClr>
                </a:solidFill>
              </a:defRPr>
            </a:lvl2pPr>
            <a:lvl3pPr marL="146304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3pPr>
            <a:lvl4pPr marL="219456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4pPr>
            <a:lvl5pPr marL="292608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5pPr>
            <a:lvl6pPr marL="365760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6pPr>
            <a:lvl7pPr marL="438912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7pPr>
            <a:lvl8pPr marL="512064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8pPr>
            <a:lvl9pPr marL="5852160" indent="0">
              <a:buNone/>
              <a:defRPr sz="25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705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921000"/>
            <a:ext cx="621792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921000"/>
            <a:ext cx="6217920" cy="69621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820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84202"/>
            <a:ext cx="12618720" cy="212090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7" y="2689861"/>
            <a:ext cx="6189344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7" y="4008120"/>
            <a:ext cx="6189344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1" y="2689861"/>
            <a:ext cx="6219826" cy="1318259"/>
          </a:xfrm>
        </p:spPr>
        <p:txBody>
          <a:bodyPr anchor="b"/>
          <a:lstStyle>
            <a:lvl1pPr marL="0" indent="0">
              <a:buNone/>
              <a:defRPr sz="384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880" b="1"/>
            </a:lvl3pPr>
            <a:lvl4pPr marL="2194560" indent="0">
              <a:buNone/>
              <a:defRPr sz="2560" b="1"/>
            </a:lvl4pPr>
            <a:lvl5pPr marL="2926080" indent="0">
              <a:buNone/>
              <a:defRPr sz="2560" b="1"/>
            </a:lvl5pPr>
            <a:lvl6pPr marL="3657600" indent="0">
              <a:buNone/>
              <a:defRPr sz="2560" b="1"/>
            </a:lvl6pPr>
            <a:lvl7pPr marL="4389120" indent="0">
              <a:buNone/>
              <a:defRPr sz="2560" b="1"/>
            </a:lvl7pPr>
            <a:lvl8pPr marL="5120640" indent="0">
              <a:buNone/>
              <a:defRPr sz="2560" b="1"/>
            </a:lvl8pPr>
            <a:lvl9pPr marL="5852160" indent="0">
              <a:buNone/>
              <a:defRPr sz="25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1" y="4008120"/>
            <a:ext cx="6219826" cy="58953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756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26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408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731520"/>
            <a:ext cx="4718685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579882"/>
            <a:ext cx="7406640" cy="7797800"/>
          </a:xfrm>
        </p:spPr>
        <p:txBody>
          <a:bodyPr/>
          <a:lstStyle>
            <a:lvl1pPr>
              <a:defRPr sz="5120"/>
            </a:lvl1pPr>
            <a:lvl2pPr>
              <a:defRPr sz="4480"/>
            </a:lvl2pPr>
            <a:lvl3pPr>
              <a:defRPr sz="384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3291840"/>
            <a:ext cx="4718685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53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731520"/>
            <a:ext cx="4718685" cy="2560320"/>
          </a:xfrm>
        </p:spPr>
        <p:txBody>
          <a:bodyPr anchor="b"/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579882"/>
            <a:ext cx="7406640" cy="7797800"/>
          </a:xfrm>
        </p:spPr>
        <p:txBody>
          <a:bodyPr anchor="t"/>
          <a:lstStyle>
            <a:lvl1pPr marL="0" indent="0">
              <a:buNone/>
              <a:defRPr sz="5120"/>
            </a:lvl1pPr>
            <a:lvl2pPr marL="731520" indent="0">
              <a:buNone/>
              <a:defRPr sz="4480"/>
            </a:lvl2pPr>
            <a:lvl3pPr marL="1463040" indent="0">
              <a:buNone/>
              <a:defRPr sz="3840"/>
            </a:lvl3pPr>
            <a:lvl4pPr marL="2194560" indent="0">
              <a:buNone/>
              <a:defRPr sz="3200"/>
            </a:lvl4pPr>
            <a:lvl5pPr marL="2926080" indent="0">
              <a:buNone/>
              <a:defRPr sz="3200"/>
            </a:lvl5pPr>
            <a:lvl6pPr marL="3657600" indent="0">
              <a:buNone/>
              <a:defRPr sz="3200"/>
            </a:lvl6pPr>
            <a:lvl7pPr marL="4389120" indent="0">
              <a:buNone/>
              <a:defRPr sz="3200"/>
            </a:lvl7pPr>
            <a:lvl8pPr marL="5120640" indent="0">
              <a:buNone/>
              <a:defRPr sz="3200"/>
            </a:lvl8pPr>
            <a:lvl9pPr marL="5852160" indent="0">
              <a:buNone/>
              <a:defRPr sz="3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3291840"/>
            <a:ext cx="4718685" cy="6098541"/>
          </a:xfrm>
        </p:spPr>
        <p:txBody>
          <a:bodyPr/>
          <a:lstStyle>
            <a:lvl1pPr marL="0" indent="0">
              <a:buNone/>
              <a:defRPr sz="2560"/>
            </a:lvl1pPr>
            <a:lvl2pPr marL="731520" indent="0">
              <a:buNone/>
              <a:defRPr sz="2240"/>
            </a:lvl2pPr>
            <a:lvl3pPr marL="1463040" indent="0">
              <a:buNone/>
              <a:defRPr sz="1920"/>
            </a:lvl3pPr>
            <a:lvl4pPr marL="2194560" indent="0">
              <a:buNone/>
              <a:defRPr sz="1600"/>
            </a:lvl4pPr>
            <a:lvl5pPr marL="2926080" indent="0">
              <a:buNone/>
              <a:defRPr sz="1600"/>
            </a:lvl5pPr>
            <a:lvl6pPr marL="3657600" indent="0">
              <a:buNone/>
              <a:defRPr sz="1600"/>
            </a:lvl6pPr>
            <a:lvl7pPr marL="4389120" indent="0">
              <a:buNone/>
              <a:defRPr sz="1600"/>
            </a:lvl7pPr>
            <a:lvl8pPr marL="5120640" indent="0">
              <a:buNone/>
              <a:defRPr sz="1600"/>
            </a:lvl8pPr>
            <a:lvl9pPr marL="585216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56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584202"/>
            <a:ext cx="12618720" cy="2120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921000"/>
            <a:ext cx="12618720" cy="6962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10170162"/>
            <a:ext cx="329184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660AF4-BCBD-6D4B-BE89-E37DE52FF90F}" type="datetimeFigureOut">
              <a:rPr lang="en-US" smtClean="0"/>
              <a:t>10/29/24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10170162"/>
            <a:ext cx="493776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10170162"/>
            <a:ext cx="3291840" cy="584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C5312F-6420-174F-9F6C-7C6696C12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5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1463040" rtl="0" eaLnBrk="1" latinLnBrk="0" hangingPunct="1">
        <a:lnSpc>
          <a:spcPct val="90000"/>
        </a:lnSpc>
        <a:spcBef>
          <a:spcPct val="0"/>
        </a:spcBef>
        <a:buNone/>
        <a:defRPr sz="7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146304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448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402336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2D034-E101-A45E-06AF-B184BF3F3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8336FDB-A201-8263-12B0-D55958BEFA8D}"/>
              </a:ext>
            </a:extLst>
          </p:cNvPr>
          <p:cNvSpPr/>
          <p:nvPr/>
        </p:nvSpPr>
        <p:spPr>
          <a:xfrm>
            <a:off x="1602148" y="2935705"/>
            <a:ext cx="11439644" cy="6587287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65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93D8DDB4-4464-6559-C8EA-234E77CE615C}"/>
              </a:ext>
            </a:extLst>
          </p:cNvPr>
          <p:cNvSpPr/>
          <p:nvPr/>
        </p:nvSpPr>
        <p:spPr>
          <a:xfrm rot="5400000">
            <a:off x="7315466" y="2069427"/>
            <a:ext cx="365760" cy="1108559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24F7DE-D7FA-38E2-29F8-BF513603C535}"/>
              </a:ext>
            </a:extLst>
          </p:cNvPr>
          <p:cNvSpPr txBox="1"/>
          <p:nvPr/>
        </p:nvSpPr>
        <p:spPr>
          <a:xfrm>
            <a:off x="1984275" y="7418249"/>
            <a:ext cx="696142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Aqueous phase P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3870AA46-C90C-B669-7258-A65D05F387E8}"/>
              </a:ext>
            </a:extLst>
          </p:cNvPr>
          <p:cNvSpPr/>
          <p:nvPr/>
        </p:nvSpPr>
        <p:spPr>
          <a:xfrm rot="5400000">
            <a:off x="7313380" y="-1923211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0EB609-0B5C-DD5D-8D91-6447FA109B05}"/>
              </a:ext>
            </a:extLst>
          </p:cNvPr>
          <p:cNvSpPr txBox="1"/>
          <p:nvPr/>
        </p:nvSpPr>
        <p:spPr>
          <a:xfrm>
            <a:off x="1937008" y="3452774"/>
            <a:ext cx="85911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Identifiable structure (degree of consumption)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70597894-891A-513D-5669-B16130F8AEA4}"/>
              </a:ext>
            </a:extLst>
          </p:cNvPr>
          <p:cNvSpPr/>
          <p:nvPr/>
        </p:nvSpPr>
        <p:spPr>
          <a:xfrm rot="16200000">
            <a:off x="7323173" y="-1533793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FEC227-5979-DC60-8A8A-282975902E49}"/>
              </a:ext>
            </a:extLst>
          </p:cNvPr>
          <p:cNvSpPr txBox="1"/>
          <p:nvPr/>
        </p:nvSpPr>
        <p:spPr>
          <a:xfrm>
            <a:off x="6667000" y="3825171"/>
            <a:ext cx="6356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Black charring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BD81A455-9179-3586-4118-9F664D0A0653}"/>
              </a:ext>
            </a:extLst>
          </p:cNvPr>
          <p:cNvSpPr/>
          <p:nvPr/>
        </p:nvSpPr>
        <p:spPr>
          <a:xfrm rot="16200000">
            <a:off x="7306216" y="-2342584"/>
            <a:ext cx="365760" cy="11043774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D533B2-3E8F-3CC8-D74E-1958B1D7CDA7}"/>
              </a:ext>
            </a:extLst>
          </p:cNvPr>
          <p:cNvSpPr txBox="1"/>
          <p:nvPr/>
        </p:nvSpPr>
        <p:spPr>
          <a:xfrm>
            <a:off x="6036275" y="2980026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White ash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BC0900-AAC3-27AD-CD20-70E7F5A4216E}"/>
              </a:ext>
            </a:extLst>
          </p:cNvPr>
          <p:cNvSpPr/>
          <p:nvPr/>
        </p:nvSpPr>
        <p:spPr>
          <a:xfrm>
            <a:off x="1587374" y="2113720"/>
            <a:ext cx="11439643" cy="5956391"/>
          </a:xfrm>
          <a:prstGeom prst="rect">
            <a:avLst/>
          </a:prstGeom>
          <a:noFill/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D73E4778-7409-0970-814B-6E32E4B760CA}"/>
              </a:ext>
            </a:extLst>
          </p:cNvPr>
          <p:cNvSpPr/>
          <p:nvPr/>
        </p:nvSpPr>
        <p:spPr>
          <a:xfrm rot="16200000">
            <a:off x="7284846" y="1730919"/>
            <a:ext cx="396838" cy="11115760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234029-B33D-CE5B-BE12-6C6CB79F7F9F}"/>
              </a:ext>
            </a:extLst>
          </p:cNvPr>
          <p:cNvSpPr txBox="1"/>
          <p:nvPr/>
        </p:nvSpPr>
        <p:spPr>
          <a:xfrm>
            <a:off x="6018873" y="7125365"/>
            <a:ext cx="69201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Particulate phase P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663463D-2799-DD63-1D87-225BA3BE84CC}"/>
              </a:ext>
            </a:extLst>
          </p:cNvPr>
          <p:cNvGrpSpPr/>
          <p:nvPr/>
        </p:nvGrpSpPr>
        <p:grpSpPr>
          <a:xfrm>
            <a:off x="2191751" y="2093541"/>
            <a:ext cx="664776" cy="306496"/>
            <a:chOff x="1727507" y="1691786"/>
            <a:chExt cx="797731" cy="465771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7DE9E4C-AB68-6ED8-53C5-ADF813EC0F9A}"/>
                </a:ext>
              </a:extLst>
            </p:cNvPr>
            <p:cNvSpPr/>
            <p:nvPr/>
          </p:nvSpPr>
          <p:spPr>
            <a:xfrm>
              <a:off x="1855780" y="1840329"/>
              <a:ext cx="470758" cy="31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BCFF933-C361-0185-ECF7-7A76B02002E0}"/>
                </a:ext>
              </a:extLst>
            </p:cNvPr>
            <p:cNvSpPr/>
            <p:nvPr/>
          </p:nvSpPr>
          <p:spPr>
            <a:xfrm>
              <a:off x="2054480" y="1691786"/>
              <a:ext cx="470758" cy="31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F9A2E4F-4805-91BE-0109-D4130443AA07}"/>
                </a:ext>
              </a:extLst>
            </p:cNvPr>
            <p:cNvSpPr/>
            <p:nvPr/>
          </p:nvSpPr>
          <p:spPr>
            <a:xfrm>
              <a:off x="1727507" y="1701687"/>
              <a:ext cx="727304" cy="2687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0F422BB-CE36-E3E8-04A7-E4F0C5AE9D77}"/>
              </a:ext>
            </a:extLst>
          </p:cNvPr>
          <p:cNvGrpSpPr/>
          <p:nvPr/>
        </p:nvGrpSpPr>
        <p:grpSpPr>
          <a:xfrm>
            <a:off x="1707684" y="2194958"/>
            <a:ext cx="1671171" cy="684304"/>
            <a:chOff x="919224" y="2353856"/>
            <a:chExt cx="6389134" cy="4269965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B34E631E-02E9-2A77-DA47-D9BBC6CBCC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9367" r="76530" b="60155"/>
            <a:stretch/>
          </p:blipFill>
          <p:spPr>
            <a:xfrm>
              <a:off x="919224" y="2444754"/>
              <a:ext cx="6389134" cy="4179067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8023EDE-6375-E6A7-5D3A-1C5C7A58074D}"/>
                </a:ext>
              </a:extLst>
            </p:cNvPr>
            <p:cNvSpPr/>
            <p:nvPr/>
          </p:nvSpPr>
          <p:spPr>
            <a:xfrm>
              <a:off x="3402940" y="2353856"/>
              <a:ext cx="2317156" cy="1913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60FB2E94-EEBD-5B66-4CAF-99272171CE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152" t="44508" b="12420"/>
          <a:stretch/>
        </p:blipFill>
        <p:spPr>
          <a:xfrm>
            <a:off x="11400371" y="2134301"/>
            <a:ext cx="1440676" cy="801404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BA62244A-7C78-5EB1-30AD-D2373E3E35A8}"/>
              </a:ext>
            </a:extLst>
          </p:cNvPr>
          <p:cNvSpPr/>
          <p:nvPr/>
        </p:nvSpPr>
        <p:spPr>
          <a:xfrm>
            <a:off x="3460905" y="2113720"/>
            <a:ext cx="7708590" cy="659581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31DE58-8014-B04D-F064-95BB722C43DB}"/>
              </a:ext>
            </a:extLst>
          </p:cNvPr>
          <p:cNvSpPr txBox="1"/>
          <p:nvPr/>
        </p:nvSpPr>
        <p:spPr>
          <a:xfrm>
            <a:off x="6027005" y="2192770"/>
            <a:ext cx="2916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Burn Severity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724A38F-0FDF-9F11-85FD-7340E32D98B7}"/>
              </a:ext>
            </a:extLst>
          </p:cNvPr>
          <p:cNvSpPr/>
          <p:nvPr/>
        </p:nvSpPr>
        <p:spPr>
          <a:xfrm>
            <a:off x="1599118" y="2926287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02BBBC1-692F-3173-6241-D9C2EB193465}"/>
              </a:ext>
            </a:extLst>
          </p:cNvPr>
          <p:cNvCxnSpPr>
            <a:cxnSpLocks/>
          </p:cNvCxnSpPr>
          <p:nvPr/>
        </p:nvCxnSpPr>
        <p:spPr>
          <a:xfrm>
            <a:off x="1586189" y="2928017"/>
            <a:ext cx="1144206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52413F6-DE88-DAA3-3BD6-54445DF3D4A3}"/>
              </a:ext>
            </a:extLst>
          </p:cNvPr>
          <p:cNvSpPr txBox="1"/>
          <p:nvPr/>
        </p:nvSpPr>
        <p:spPr>
          <a:xfrm rot="16200000">
            <a:off x="1152306" y="3332675"/>
            <a:ext cx="1253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Physical Properties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D8ACBA7-8E6F-8072-06D0-A9A1A020B7D4}"/>
              </a:ext>
            </a:extLst>
          </p:cNvPr>
          <p:cNvCxnSpPr>
            <a:cxnSpLocks/>
          </p:cNvCxnSpPr>
          <p:nvPr/>
        </p:nvCxnSpPr>
        <p:spPr>
          <a:xfrm>
            <a:off x="1944027" y="4207988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DB236DEA-EFA1-082E-F79D-86CECD67C2CB}"/>
              </a:ext>
            </a:extLst>
          </p:cNvPr>
          <p:cNvSpPr/>
          <p:nvPr/>
        </p:nvSpPr>
        <p:spPr>
          <a:xfrm>
            <a:off x="1593340" y="4214120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F389D3A-0027-1BF9-F0D3-BDB01AFB4278}"/>
              </a:ext>
            </a:extLst>
          </p:cNvPr>
          <p:cNvSpPr txBox="1"/>
          <p:nvPr/>
        </p:nvSpPr>
        <p:spPr>
          <a:xfrm rot="16200000">
            <a:off x="1194390" y="4673014"/>
            <a:ext cx="1146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General Chemistry</a:t>
            </a: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063036EC-8501-B02F-F60F-E45C2DD3F90A}"/>
              </a:ext>
            </a:extLst>
          </p:cNvPr>
          <p:cNvSpPr/>
          <p:nvPr/>
        </p:nvSpPr>
        <p:spPr>
          <a:xfrm rot="5400000">
            <a:off x="7275298" y="686747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E85E39-D927-2865-8FDB-45DA85648C57}"/>
              </a:ext>
            </a:extLst>
          </p:cNvPr>
          <p:cNvSpPr txBox="1"/>
          <p:nvPr/>
        </p:nvSpPr>
        <p:spPr>
          <a:xfrm>
            <a:off x="1926035" y="6036514"/>
            <a:ext cx="85911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Organic P: phytate, sugar phosphates, DNA, RNA, phospholipids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riangle 39">
            <a:extLst>
              <a:ext uri="{FF2B5EF4-FFF2-40B4-BE49-F238E27FC236}">
                <a16:creationId xmlns:a16="http://schemas.microsoft.com/office/drawing/2014/main" id="{7C394DE4-ABBF-0733-C11F-162F974BB441}"/>
              </a:ext>
            </a:extLst>
          </p:cNvPr>
          <p:cNvSpPr/>
          <p:nvPr/>
        </p:nvSpPr>
        <p:spPr>
          <a:xfrm rot="16200000">
            <a:off x="7306422" y="1071266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4186379-8E7E-C5CB-774F-82431E1AA7B7}"/>
              </a:ext>
            </a:extLst>
          </p:cNvPr>
          <p:cNvSpPr txBox="1"/>
          <p:nvPr/>
        </p:nvSpPr>
        <p:spPr>
          <a:xfrm>
            <a:off x="6650249" y="6440740"/>
            <a:ext cx="6356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Inorganic P: Ca, Mg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riangle 41">
            <a:extLst>
              <a:ext uri="{FF2B5EF4-FFF2-40B4-BE49-F238E27FC236}">
                <a16:creationId xmlns:a16="http://schemas.microsoft.com/office/drawing/2014/main" id="{185D7E6F-ACAD-689D-2528-2FAF209A2F39}"/>
              </a:ext>
            </a:extLst>
          </p:cNvPr>
          <p:cNvSpPr/>
          <p:nvPr/>
        </p:nvSpPr>
        <p:spPr>
          <a:xfrm rot="16200000">
            <a:off x="7308842" y="358709"/>
            <a:ext cx="365760" cy="11082528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0A5F87D-9C61-6948-A1B3-3F0401A475A1}"/>
              </a:ext>
            </a:extLst>
          </p:cNvPr>
          <p:cNvSpPr txBox="1"/>
          <p:nvPr/>
        </p:nvSpPr>
        <p:spPr>
          <a:xfrm>
            <a:off x="6090642" y="5723264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Solid P concentration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A439D35-F660-D32F-4D7D-D111438F8AEB}"/>
              </a:ext>
            </a:extLst>
          </p:cNvPr>
          <p:cNvSpPr/>
          <p:nvPr/>
        </p:nvSpPr>
        <p:spPr>
          <a:xfrm>
            <a:off x="1593340" y="5505287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788BA47-32E5-D164-3218-98E1FBE17A5C}"/>
              </a:ext>
            </a:extLst>
          </p:cNvPr>
          <p:cNvSpPr txBox="1"/>
          <p:nvPr/>
        </p:nvSpPr>
        <p:spPr>
          <a:xfrm rot="16200000">
            <a:off x="1216143" y="5958795"/>
            <a:ext cx="1135206" cy="4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Solid P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9F5D49B-D3C9-61FA-9A95-340740EF2B81}"/>
              </a:ext>
            </a:extLst>
          </p:cNvPr>
          <p:cNvCxnSpPr>
            <a:cxnSpLocks/>
          </p:cNvCxnSpPr>
          <p:nvPr/>
        </p:nvCxnSpPr>
        <p:spPr>
          <a:xfrm>
            <a:off x="1938249" y="6786988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Triangle 46">
            <a:extLst>
              <a:ext uri="{FF2B5EF4-FFF2-40B4-BE49-F238E27FC236}">
                <a16:creationId xmlns:a16="http://schemas.microsoft.com/office/drawing/2014/main" id="{C71014EC-6848-85D8-E1BC-EF4E2ABAAB88}"/>
              </a:ext>
            </a:extLst>
          </p:cNvPr>
          <p:cNvSpPr/>
          <p:nvPr/>
        </p:nvSpPr>
        <p:spPr>
          <a:xfrm rot="5400000">
            <a:off x="7308841" y="-639109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9" name="Triangle 48">
            <a:extLst>
              <a:ext uri="{FF2B5EF4-FFF2-40B4-BE49-F238E27FC236}">
                <a16:creationId xmlns:a16="http://schemas.microsoft.com/office/drawing/2014/main" id="{EBCC8E08-2ED0-EB3E-7132-7317CAB77C1C}"/>
              </a:ext>
            </a:extLst>
          </p:cNvPr>
          <p:cNvSpPr/>
          <p:nvPr/>
        </p:nvSpPr>
        <p:spPr>
          <a:xfrm rot="16200000">
            <a:off x="7319815" y="-295957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81BDEFC-F45C-633C-3F1D-DEB8CF0A3208}"/>
              </a:ext>
            </a:extLst>
          </p:cNvPr>
          <p:cNvSpPr txBox="1"/>
          <p:nvPr/>
        </p:nvSpPr>
        <p:spPr>
          <a:xfrm>
            <a:off x="6642974" y="5048279"/>
            <a:ext cx="6356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Leachate pH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riangle 50">
            <a:extLst>
              <a:ext uri="{FF2B5EF4-FFF2-40B4-BE49-F238E27FC236}">
                <a16:creationId xmlns:a16="http://schemas.microsoft.com/office/drawing/2014/main" id="{0825561E-6480-C818-ACEC-AF6DF7C8DDBA}"/>
              </a:ext>
            </a:extLst>
          </p:cNvPr>
          <p:cNvSpPr/>
          <p:nvPr/>
        </p:nvSpPr>
        <p:spPr>
          <a:xfrm rot="16200000">
            <a:off x="7322235" y="-1008514"/>
            <a:ext cx="365760" cy="11082528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F60889A-D22D-83FC-27DB-0C332E930652}"/>
              </a:ext>
            </a:extLst>
          </p:cNvPr>
          <p:cNvSpPr txBox="1"/>
          <p:nvPr/>
        </p:nvSpPr>
        <p:spPr>
          <a:xfrm>
            <a:off x="1938248" y="4736295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C in solids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0B968FB-56FF-B561-331F-F36B54749F7E}"/>
              </a:ext>
            </a:extLst>
          </p:cNvPr>
          <p:cNvSpPr/>
          <p:nvPr/>
        </p:nvSpPr>
        <p:spPr>
          <a:xfrm>
            <a:off x="1595760" y="6783344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55F7629-9FD7-CC31-C127-9E795E43F46B}"/>
              </a:ext>
            </a:extLst>
          </p:cNvPr>
          <p:cNvSpPr txBox="1"/>
          <p:nvPr/>
        </p:nvSpPr>
        <p:spPr>
          <a:xfrm rot="16200000">
            <a:off x="1330137" y="7009868"/>
            <a:ext cx="1341256" cy="836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Leachate P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26CF2080-D1AE-D414-6118-E8A809146204}"/>
              </a:ext>
            </a:extLst>
          </p:cNvPr>
          <p:cNvCxnSpPr>
            <a:cxnSpLocks/>
          </p:cNvCxnSpPr>
          <p:nvPr/>
        </p:nvCxnSpPr>
        <p:spPr>
          <a:xfrm>
            <a:off x="1960670" y="5506370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141EE46-8CF0-6539-3205-75AB5A8E1CC8}"/>
              </a:ext>
            </a:extLst>
          </p:cNvPr>
          <p:cNvSpPr txBox="1"/>
          <p:nvPr/>
        </p:nvSpPr>
        <p:spPr>
          <a:xfrm>
            <a:off x="4468624" y="4370534"/>
            <a:ext cx="85911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Ca, Fe, Al, K, Mg, and Na in solids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9F53B5-58F0-FA7A-9B19-988866BE8FA5}"/>
              </a:ext>
            </a:extLst>
          </p:cNvPr>
          <p:cNvSpPr txBox="1"/>
          <p:nvPr/>
        </p:nvSpPr>
        <p:spPr>
          <a:xfrm rot="16200000">
            <a:off x="1174930" y="8402648"/>
            <a:ext cx="1341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Vegetation Type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96D108A-9422-7795-99FD-140D41AA79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367" r="89328" b="60155"/>
          <a:stretch/>
        </p:blipFill>
        <p:spPr>
          <a:xfrm>
            <a:off x="-1092631" y="6578021"/>
            <a:ext cx="759868" cy="669737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7BA75BC-7413-0D54-5EA6-663AAA91375A}"/>
              </a:ext>
            </a:extLst>
          </p:cNvPr>
          <p:cNvSpPr txBox="1"/>
          <p:nvPr/>
        </p:nvSpPr>
        <p:spPr>
          <a:xfrm>
            <a:off x="7153078" y="8157384"/>
            <a:ext cx="5358173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Sagebrush shrubland: low to moderate burn severity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FB5CC0-27E1-1BB2-AA00-2078DDCE7885}"/>
              </a:ext>
            </a:extLst>
          </p:cNvPr>
          <p:cNvSpPr txBox="1"/>
          <p:nvPr/>
        </p:nvSpPr>
        <p:spPr>
          <a:xfrm>
            <a:off x="7153078" y="8632737"/>
            <a:ext cx="5358172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Douglas-fir forest: low to high burn severity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BB28585-A794-50F1-828F-AB1787A51F7D}"/>
              </a:ext>
            </a:extLst>
          </p:cNvPr>
          <p:cNvSpPr txBox="1"/>
          <p:nvPr/>
        </p:nvSpPr>
        <p:spPr>
          <a:xfrm>
            <a:off x="2752630" y="8993098"/>
            <a:ext cx="2150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DF-low to moderate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4F32049-ED17-4159-5FAB-3604CFB082B5}"/>
              </a:ext>
            </a:extLst>
          </p:cNvPr>
          <p:cNvSpPr txBox="1"/>
          <p:nvPr/>
        </p:nvSpPr>
        <p:spPr>
          <a:xfrm>
            <a:off x="6018873" y="9102449"/>
            <a:ext cx="882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SB-low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58F984B-4E93-752A-2D66-3A7E63183BE5}"/>
              </a:ext>
            </a:extLst>
          </p:cNvPr>
          <p:cNvSpPr txBox="1"/>
          <p:nvPr/>
        </p:nvSpPr>
        <p:spPr>
          <a:xfrm>
            <a:off x="7262341" y="9096092"/>
            <a:ext cx="963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DF-high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9309104-C951-B5D8-BE59-1280C8DA48EC}"/>
              </a:ext>
            </a:extLst>
          </p:cNvPr>
          <p:cNvSpPr txBox="1"/>
          <p:nvPr/>
        </p:nvSpPr>
        <p:spPr>
          <a:xfrm>
            <a:off x="10664248" y="9073445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SB-mod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3A1EA20-A47D-370E-7CE7-E085C089B3DE}"/>
              </a:ext>
            </a:extLst>
          </p:cNvPr>
          <p:cNvSpPr txBox="1"/>
          <p:nvPr/>
        </p:nvSpPr>
        <p:spPr>
          <a:xfrm>
            <a:off x="1845558" y="10060927"/>
            <a:ext cx="210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Rate of progression</a:t>
            </a:r>
          </a:p>
        </p:txBody>
      </p:sp>
    </p:spTree>
    <p:extLst>
      <p:ext uri="{BB962C8B-B14F-4D97-AF65-F5344CB8AC3E}">
        <p14:creationId xmlns:p14="http://schemas.microsoft.com/office/powerpoint/2010/main" val="2138913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A2340-AF0D-31F6-F016-DA4108B86C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57C2AEE-8D3B-5976-CB45-50959F099AC6}"/>
              </a:ext>
            </a:extLst>
          </p:cNvPr>
          <p:cNvSpPr/>
          <p:nvPr/>
        </p:nvSpPr>
        <p:spPr>
          <a:xfrm>
            <a:off x="1602148" y="2935705"/>
            <a:ext cx="11439644" cy="6587287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50000">
                <a:schemeClr val="bg1">
                  <a:lumMod val="65000"/>
                </a:schemeClr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E459F9E9-6A5B-A39B-A899-F3D2393228DC}"/>
              </a:ext>
            </a:extLst>
          </p:cNvPr>
          <p:cNvSpPr/>
          <p:nvPr/>
        </p:nvSpPr>
        <p:spPr>
          <a:xfrm rot="5400000">
            <a:off x="7315466" y="2069427"/>
            <a:ext cx="365760" cy="1108559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255EAE-11D1-6776-99C3-92DC05565D00}"/>
              </a:ext>
            </a:extLst>
          </p:cNvPr>
          <p:cNvSpPr txBox="1"/>
          <p:nvPr/>
        </p:nvSpPr>
        <p:spPr>
          <a:xfrm>
            <a:off x="1984275" y="7418249"/>
            <a:ext cx="696142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Aqueous phase P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04063F3F-2612-2B7F-420E-B355277FA001}"/>
              </a:ext>
            </a:extLst>
          </p:cNvPr>
          <p:cNvSpPr/>
          <p:nvPr/>
        </p:nvSpPr>
        <p:spPr>
          <a:xfrm rot="5400000">
            <a:off x="7313380" y="-1923211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7D6EA8-54D0-61AC-0AA5-8E6D77BBE8B3}"/>
              </a:ext>
            </a:extLst>
          </p:cNvPr>
          <p:cNvSpPr txBox="1"/>
          <p:nvPr/>
        </p:nvSpPr>
        <p:spPr>
          <a:xfrm>
            <a:off x="1937008" y="3452774"/>
            <a:ext cx="85911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Identifiable structure (degree of consumption)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1544B88A-FCD6-8C08-34F7-9E622DB2DDC3}"/>
              </a:ext>
            </a:extLst>
          </p:cNvPr>
          <p:cNvSpPr/>
          <p:nvPr/>
        </p:nvSpPr>
        <p:spPr>
          <a:xfrm rot="16200000">
            <a:off x="7323173" y="-1533793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7FAEFD4-B757-F535-C7FE-146A1692F76A}"/>
              </a:ext>
            </a:extLst>
          </p:cNvPr>
          <p:cNvSpPr txBox="1"/>
          <p:nvPr/>
        </p:nvSpPr>
        <p:spPr>
          <a:xfrm>
            <a:off x="6667000" y="3825171"/>
            <a:ext cx="6356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Black charring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E37489FC-A4C0-1884-4809-B55AFF03F790}"/>
              </a:ext>
            </a:extLst>
          </p:cNvPr>
          <p:cNvSpPr/>
          <p:nvPr/>
        </p:nvSpPr>
        <p:spPr>
          <a:xfrm rot="16200000">
            <a:off x="7306216" y="-2342584"/>
            <a:ext cx="365760" cy="11043774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9AB249A-DEA3-F6C1-8E3D-FFCF4435C757}"/>
              </a:ext>
            </a:extLst>
          </p:cNvPr>
          <p:cNvSpPr txBox="1"/>
          <p:nvPr/>
        </p:nvSpPr>
        <p:spPr>
          <a:xfrm>
            <a:off x="6036275" y="2980026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White ash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44F214D-C589-87A6-3E32-F8A583890B2A}"/>
              </a:ext>
            </a:extLst>
          </p:cNvPr>
          <p:cNvSpPr/>
          <p:nvPr/>
        </p:nvSpPr>
        <p:spPr>
          <a:xfrm>
            <a:off x="1587374" y="2113720"/>
            <a:ext cx="11439643" cy="5956391"/>
          </a:xfrm>
          <a:prstGeom prst="rect">
            <a:avLst/>
          </a:prstGeom>
          <a:noFill/>
          <a:ln w="28575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025BA5D1-37DA-9622-6A49-7560E5041335}"/>
              </a:ext>
            </a:extLst>
          </p:cNvPr>
          <p:cNvSpPr/>
          <p:nvPr/>
        </p:nvSpPr>
        <p:spPr>
          <a:xfrm rot="16200000">
            <a:off x="7284846" y="1730919"/>
            <a:ext cx="396838" cy="11115760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B63603-E28F-6C38-4070-D8FA88CE4E8D}"/>
              </a:ext>
            </a:extLst>
          </p:cNvPr>
          <p:cNvSpPr txBox="1"/>
          <p:nvPr/>
        </p:nvSpPr>
        <p:spPr>
          <a:xfrm>
            <a:off x="6018873" y="7125365"/>
            <a:ext cx="692019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Particulate phase P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DC3A88F-FB0F-A6F9-2E61-6FAB1B3180FF}"/>
              </a:ext>
            </a:extLst>
          </p:cNvPr>
          <p:cNvGrpSpPr/>
          <p:nvPr/>
        </p:nvGrpSpPr>
        <p:grpSpPr>
          <a:xfrm>
            <a:off x="2191751" y="2093541"/>
            <a:ext cx="664776" cy="306496"/>
            <a:chOff x="1727507" y="1691786"/>
            <a:chExt cx="797731" cy="465771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6483DA88-351D-47BD-B1AD-749745064AE3}"/>
                </a:ext>
              </a:extLst>
            </p:cNvPr>
            <p:cNvSpPr/>
            <p:nvPr/>
          </p:nvSpPr>
          <p:spPr>
            <a:xfrm>
              <a:off x="1855780" y="1840329"/>
              <a:ext cx="470758" cy="31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7E35A99-6035-5611-6D5E-D4795C7E8BFF}"/>
                </a:ext>
              </a:extLst>
            </p:cNvPr>
            <p:cNvSpPr/>
            <p:nvPr/>
          </p:nvSpPr>
          <p:spPr>
            <a:xfrm>
              <a:off x="2054480" y="1691786"/>
              <a:ext cx="470758" cy="3172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E72C3EF-7023-70EA-6AE0-40EA3BE91521}"/>
                </a:ext>
              </a:extLst>
            </p:cNvPr>
            <p:cNvSpPr/>
            <p:nvPr/>
          </p:nvSpPr>
          <p:spPr>
            <a:xfrm>
              <a:off x="1727507" y="1701687"/>
              <a:ext cx="727304" cy="26874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0E48B4F-3AAF-2B55-E1B2-B85E07F57738}"/>
              </a:ext>
            </a:extLst>
          </p:cNvPr>
          <p:cNvGrpSpPr/>
          <p:nvPr/>
        </p:nvGrpSpPr>
        <p:grpSpPr>
          <a:xfrm>
            <a:off x="1707684" y="2194958"/>
            <a:ext cx="1671171" cy="684304"/>
            <a:chOff x="919224" y="2353856"/>
            <a:chExt cx="6389134" cy="4269965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1B606C8-465B-C8D9-B554-D58EFB6C3A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9367" r="76530" b="60155"/>
            <a:stretch/>
          </p:blipFill>
          <p:spPr>
            <a:xfrm>
              <a:off x="919224" y="2444754"/>
              <a:ext cx="6389134" cy="4179067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BF3A30C-FB52-D0E4-F24C-A4B56A476802}"/>
                </a:ext>
              </a:extLst>
            </p:cNvPr>
            <p:cNvSpPr/>
            <p:nvPr/>
          </p:nvSpPr>
          <p:spPr>
            <a:xfrm>
              <a:off x="3402940" y="2353856"/>
              <a:ext cx="2317156" cy="1913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00"/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E07B066C-A381-E572-F25A-8C469826FC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2152" t="44508" b="12420"/>
          <a:stretch/>
        </p:blipFill>
        <p:spPr>
          <a:xfrm>
            <a:off x="11400371" y="2134301"/>
            <a:ext cx="1440676" cy="801404"/>
          </a:xfrm>
          <a:prstGeom prst="rect">
            <a:avLst/>
          </a:prstGeom>
        </p:spPr>
      </p:pic>
      <p:sp>
        <p:nvSpPr>
          <p:cNvPr id="14" name="Right Arrow 13">
            <a:extLst>
              <a:ext uri="{FF2B5EF4-FFF2-40B4-BE49-F238E27FC236}">
                <a16:creationId xmlns:a16="http://schemas.microsoft.com/office/drawing/2014/main" id="{B18C1FF4-8F4F-9164-A04A-24BCD5932007}"/>
              </a:ext>
            </a:extLst>
          </p:cNvPr>
          <p:cNvSpPr/>
          <p:nvPr/>
        </p:nvSpPr>
        <p:spPr>
          <a:xfrm>
            <a:off x="3460905" y="2113720"/>
            <a:ext cx="7708590" cy="659581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E176D6-C06F-16D8-2D38-2F5ED8D6111B}"/>
              </a:ext>
            </a:extLst>
          </p:cNvPr>
          <p:cNvSpPr txBox="1"/>
          <p:nvPr/>
        </p:nvSpPr>
        <p:spPr>
          <a:xfrm>
            <a:off x="6027005" y="2192770"/>
            <a:ext cx="2916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Burn Severity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6A26F8-85AB-F76D-6554-FA9F2F15F58A}"/>
              </a:ext>
            </a:extLst>
          </p:cNvPr>
          <p:cNvSpPr/>
          <p:nvPr/>
        </p:nvSpPr>
        <p:spPr>
          <a:xfrm>
            <a:off x="1599118" y="2926287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438A991-DEC6-B655-D507-51636FB701FA}"/>
              </a:ext>
            </a:extLst>
          </p:cNvPr>
          <p:cNvCxnSpPr>
            <a:cxnSpLocks/>
          </p:cNvCxnSpPr>
          <p:nvPr/>
        </p:nvCxnSpPr>
        <p:spPr>
          <a:xfrm>
            <a:off x="1586189" y="2928017"/>
            <a:ext cx="11442064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CF42C815-7C2C-08BF-5D9B-8FD35CD459A7}"/>
              </a:ext>
            </a:extLst>
          </p:cNvPr>
          <p:cNvSpPr txBox="1"/>
          <p:nvPr/>
        </p:nvSpPr>
        <p:spPr>
          <a:xfrm rot="16200000">
            <a:off x="1152306" y="3332675"/>
            <a:ext cx="1253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Physical Properties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7FF5E05-F5BE-6FDF-23B9-4A29F706A8FF}"/>
              </a:ext>
            </a:extLst>
          </p:cNvPr>
          <p:cNvCxnSpPr>
            <a:cxnSpLocks/>
          </p:cNvCxnSpPr>
          <p:nvPr/>
        </p:nvCxnSpPr>
        <p:spPr>
          <a:xfrm>
            <a:off x="1944027" y="4207988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F99F7F63-D179-CEE9-A0F2-3B59A1E16578}"/>
              </a:ext>
            </a:extLst>
          </p:cNvPr>
          <p:cNvSpPr/>
          <p:nvPr/>
        </p:nvSpPr>
        <p:spPr>
          <a:xfrm>
            <a:off x="1593340" y="4214120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8E2C1AC-CF6C-D190-1A88-2E759207580B}"/>
              </a:ext>
            </a:extLst>
          </p:cNvPr>
          <p:cNvSpPr txBox="1"/>
          <p:nvPr/>
        </p:nvSpPr>
        <p:spPr>
          <a:xfrm rot="16200000">
            <a:off x="1194390" y="4673014"/>
            <a:ext cx="1146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General Chemistry</a:t>
            </a:r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0D0211EB-F271-475F-17F0-58299DDB7251}"/>
              </a:ext>
            </a:extLst>
          </p:cNvPr>
          <p:cNvSpPr/>
          <p:nvPr/>
        </p:nvSpPr>
        <p:spPr>
          <a:xfrm rot="5400000">
            <a:off x="7275298" y="686747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B79FBE7-81BA-1D0D-3DE2-99146BE4B7DE}"/>
              </a:ext>
            </a:extLst>
          </p:cNvPr>
          <p:cNvSpPr txBox="1"/>
          <p:nvPr/>
        </p:nvSpPr>
        <p:spPr>
          <a:xfrm>
            <a:off x="1926035" y="6036514"/>
            <a:ext cx="85911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Organic P: phytate, sugar phosphates, DNA, RNA, phospholipids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riangle 39">
            <a:extLst>
              <a:ext uri="{FF2B5EF4-FFF2-40B4-BE49-F238E27FC236}">
                <a16:creationId xmlns:a16="http://schemas.microsoft.com/office/drawing/2014/main" id="{1EFD6285-4C1D-2C0F-D792-690C98F22B11}"/>
              </a:ext>
            </a:extLst>
          </p:cNvPr>
          <p:cNvSpPr/>
          <p:nvPr/>
        </p:nvSpPr>
        <p:spPr>
          <a:xfrm rot="16200000">
            <a:off x="7306422" y="1071266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22367D7-1F89-1F6D-3301-3C890C1AA92A}"/>
              </a:ext>
            </a:extLst>
          </p:cNvPr>
          <p:cNvSpPr txBox="1"/>
          <p:nvPr/>
        </p:nvSpPr>
        <p:spPr>
          <a:xfrm>
            <a:off x="6650249" y="6440740"/>
            <a:ext cx="6356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Inorganic P: Ca, Mg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Triangle 41">
            <a:extLst>
              <a:ext uri="{FF2B5EF4-FFF2-40B4-BE49-F238E27FC236}">
                <a16:creationId xmlns:a16="http://schemas.microsoft.com/office/drawing/2014/main" id="{F878E767-855B-50A2-B009-800E0435AD8D}"/>
              </a:ext>
            </a:extLst>
          </p:cNvPr>
          <p:cNvSpPr/>
          <p:nvPr/>
        </p:nvSpPr>
        <p:spPr>
          <a:xfrm rot="16200000">
            <a:off x="7308842" y="358709"/>
            <a:ext cx="365760" cy="11082528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FFF9CC0-8BCD-55C2-B9F6-EB02E0B64870}"/>
              </a:ext>
            </a:extLst>
          </p:cNvPr>
          <p:cNvSpPr txBox="1"/>
          <p:nvPr/>
        </p:nvSpPr>
        <p:spPr>
          <a:xfrm>
            <a:off x="6090642" y="5723264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Solid P concentration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549FF1D-C458-E0B9-6F57-D3A60F24B0A7}"/>
              </a:ext>
            </a:extLst>
          </p:cNvPr>
          <p:cNvSpPr/>
          <p:nvPr/>
        </p:nvSpPr>
        <p:spPr>
          <a:xfrm>
            <a:off x="1593340" y="5505287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66ABF67-F906-E139-1E69-D555EBC73A54}"/>
              </a:ext>
            </a:extLst>
          </p:cNvPr>
          <p:cNvSpPr txBox="1"/>
          <p:nvPr/>
        </p:nvSpPr>
        <p:spPr>
          <a:xfrm rot="16200000">
            <a:off x="1216143" y="5958795"/>
            <a:ext cx="1135206" cy="464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Solid P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7AE10BBA-B4A5-E371-0BCF-074B965E3FEF}"/>
              </a:ext>
            </a:extLst>
          </p:cNvPr>
          <p:cNvCxnSpPr>
            <a:cxnSpLocks/>
          </p:cNvCxnSpPr>
          <p:nvPr/>
        </p:nvCxnSpPr>
        <p:spPr>
          <a:xfrm>
            <a:off x="1938249" y="6786988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Triangle 46">
            <a:extLst>
              <a:ext uri="{FF2B5EF4-FFF2-40B4-BE49-F238E27FC236}">
                <a16:creationId xmlns:a16="http://schemas.microsoft.com/office/drawing/2014/main" id="{A1B56046-D71C-B084-A29B-DAF19CBC8555}"/>
              </a:ext>
            </a:extLst>
          </p:cNvPr>
          <p:cNvSpPr/>
          <p:nvPr/>
        </p:nvSpPr>
        <p:spPr>
          <a:xfrm rot="5400000">
            <a:off x="7308841" y="-639109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49" name="Triangle 48">
            <a:extLst>
              <a:ext uri="{FF2B5EF4-FFF2-40B4-BE49-F238E27FC236}">
                <a16:creationId xmlns:a16="http://schemas.microsoft.com/office/drawing/2014/main" id="{F91CFABC-61B0-FF27-B3F8-8534EEDA872F}"/>
              </a:ext>
            </a:extLst>
          </p:cNvPr>
          <p:cNvSpPr/>
          <p:nvPr/>
        </p:nvSpPr>
        <p:spPr>
          <a:xfrm rot="16200000">
            <a:off x="7319815" y="-295957"/>
            <a:ext cx="365760" cy="11082528"/>
          </a:xfrm>
          <a:prstGeom prst="triangle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94EBEE6-E1BA-26D8-0624-2A5C981EDB13}"/>
              </a:ext>
            </a:extLst>
          </p:cNvPr>
          <p:cNvSpPr txBox="1"/>
          <p:nvPr/>
        </p:nvSpPr>
        <p:spPr>
          <a:xfrm>
            <a:off x="6642974" y="5048279"/>
            <a:ext cx="6356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Leachate pH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riangle 50">
            <a:extLst>
              <a:ext uri="{FF2B5EF4-FFF2-40B4-BE49-F238E27FC236}">
                <a16:creationId xmlns:a16="http://schemas.microsoft.com/office/drawing/2014/main" id="{2BBE8925-CD29-4318-4BFD-FA1BC0B9A824}"/>
              </a:ext>
            </a:extLst>
          </p:cNvPr>
          <p:cNvSpPr/>
          <p:nvPr/>
        </p:nvSpPr>
        <p:spPr>
          <a:xfrm rot="16200000">
            <a:off x="7322235" y="-1008514"/>
            <a:ext cx="365760" cy="11082528"/>
          </a:xfrm>
          <a:prstGeom prst="triangle">
            <a:avLst>
              <a:gd name="adj" fmla="val 5000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73B305D-CDE2-1693-46EA-41A51740A8B0}"/>
              </a:ext>
            </a:extLst>
          </p:cNvPr>
          <p:cNvSpPr txBox="1"/>
          <p:nvPr/>
        </p:nvSpPr>
        <p:spPr>
          <a:xfrm>
            <a:off x="1938248" y="4736295"/>
            <a:ext cx="6930131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C in solids</a:t>
            </a:r>
          </a:p>
          <a:p>
            <a:pPr algn="r"/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8438B8A-FC4A-484B-089A-749EBBA1A467}"/>
              </a:ext>
            </a:extLst>
          </p:cNvPr>
          <p:cNvSpPr/>
          <p:nvPr/>
        </p:nvSpPr>
        <p:spPr>
          <a:xfrm>
            <a:off x="1595760" y="6783344"/>
            <a:ext cx="356470" cy="12867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9495BD7-DFF6-81F3-A7F1-4CEFD39593AF}"/>
              </a:ext>
            </a:extLst>
          </p:cNvPr>
          <p:cNvSpPr txBox="1"/>
          <p:nvPr/>
        </p:nvSpPr>
        <p:spPr>
          <a:xfrm rot="16200000">
            <a:off x="1330137" y="7009868"/>
            <a:ext cx="1341256" cy="836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Leachate P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ABD130D-A9B3-84EC-21B1-77DA98EA380F}"/>
              </a:ext>
            </a:extLst>
          </p:cNvPr>
          <p:cNvCxnSpPr>
            <a:cxnSpLocks/>
          </p:cNvCxnSpPr>
          <p:nvPr/>
        </p:nvCxnSpPr>
        <p:spPr>
          <a:xfrm>
            <a:off x="1960670" y="5506370"/>
            <a:ext cx="11072735" cy="10068"/>
          </a:xfrm>
          <a:prstGeom prst="line">
            <a:avLst/>
          </a:prstGeom>
          <a:ln w="2857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B9EF1D79-89A7-05EA-F5C1-56C4BE3EA178}"/>
              </a:ext>
            </a:extLst>
          </p:cNvPr>
          <p:cNvSpPr txBox="1"/>
          <p:nvPr/>
        </p:nvSpPr>
        <p:spPr>
          <a:xfrm>
            <a:off x="4468624" y="4370534"/>
            <a:ext cx="85911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Ca, Fe, Al, K, Mg, and Na in solids</a:t>
            </a:r>
          </a:p>
          <a:p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120E5A0-5826-9C4D-E80D-FEC8E7C364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367" r="89328" b="60155"/>
          <a:stretch/>
        </p:blipFill>
        <p:spPr>
          <a:xfrm>
            <a:off x="-1092631" y="6578021"/>
            <a:ext cx="759868" cy="669737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41F0CC55-23D1-BA96-9EDC-909453AEB482}"/>
              </a:ext>
            </a:extLst>
          </p:cNvPr>
          <p:cNvSpPr txBox="1"/>
          <p:nvPr/>
        </p:nvSpPr>
        <p:spPr>
          <a:xfrm rot="16200000">
            <a:off x="1162336" y="8443728"/>
            <a:ext cx="13952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Rate of progression</a:t>
            </a:r>
          </a:p>
        </p:txBody>
      </p:sp>
      <p:sp>
        <p:nvSpPr>
          <p:cNvPr id="64" name="Freeform 63">
            <a:extLst>
              <a:ext uri="{FF2B5EF4-FFF2-40B4-BE49-F238E27FC236}">
                <a16:creationId xmlns:a16="http://schemas.microsoft.com/office/drawing/2014/main" id="{581BABBB-ABF1-6A3C-02D6-398F25EB47CC}"/>
              </a:ext>
            </a:extLst>
          </p:cNvPr>
          <p:cNvSpPr/>
          <p:nvPr/>
        </p:nvSpPr>
        <p:spPr>
          <a:xfrm>
            <a:off x="2105190" y="8147208"/>
            <a:ext cx="10617139" cy="653702"/>
          </a:xfrm>
          <a:custGeom>
            <a:avLst/>
            <a:gdLst>
              <a:gd name="connsiteX0" fmla="*/ 0 w 9229725"/>
              <a:gd name="connsiteY0" fmla="*/ 871538 h 871538"/>
              <a:gd name="connsiteX1" fmla="*/ 9229725 w 9229725"/>
              <a:gd name="connsiteY1" fmla="*/ 0 h 871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229725" h="871538">
                <a:moveTo>
                  <a:pt x="0" y="871538"/>
                </a:moveTo>
                <a:lnTo>
                  <a:pt x="9229725" y="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5C85B4CB-C383-DD47-52EC-9151BCBE2693}"/>
              </a:ext>
            </a:extLst>
          </p:cNvPr>
          <p:cNvSpPr/>
          <p:nvPr/>
        </p:nvSpPr>
        <p:spPr>
          <a:xfrm rot="6412">
            <a:off x="2167348" y="8186055"/>
            <a:ext cx="10556729" cy="614280"/>
          </a:xfrm>
          <a:custGeom>
            <a:avLst/>
            <a:gdLst>
              <a:gd name="connsiteX0" fmla="*/ 0 w 9986962"/>
              <a:gd name="connsiteY0" fmla="*/ 900113 h 900113"/>
              <a:gd name="connsiteX1" fmla="*/ 5986462 w 9986962"/>
              <a:gd name="connsiteY1" fmla="*/ 728663 h 900113"/>
              <a:gd name="connsiteX2" fmla="*/ 8829675 w 9986962"/>
              <a:gd name="connsiteY2" fmla="*/ 500063 h 900113"/>
              <a:gd name="connsiteX3" fmla="*/ 9986962 w 9986962"/>
              <a:gd name="connsiteY3" fmla="*/ 0 h 90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86962" h="900113">
                <a:moveTo>
                  <a:pt x="0" y="900113"/>
                </a:moveTo>
                <a:lnTo>
                  <a:pt x="5986462" y="728663"/>
                </a:lnTo>
                <a:cubicBezTo>
                  <a:pt x="7458074" y="661988"/>
                  <a:pt x="8162925" y="621507"/>
                  <a:pt x="8829675" y="500063"/>
                </a:cubicBezTo>
                <a:cubicBezTo>
                  <a:pt x="9496425" y="378619"/>
                  <a:pt x="9741693" y="189309"/>
                  <a:pt x="9986962" y="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840252B-0C98-AB46-466D-9D8026207C7F}"/>
              </a:ext>
            </a:extLst>
          </p:cNvPr>
          <p:cNvSpPr txBox="1"/>
          <p:nvPr/>
        </p:nvSpPr>
        <p:spPr>
          <a:xfrm rot="21400902">
            <a:off x="2669136" y="8356544"/>
            <a:ext cx="2303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Sagebrush shrubland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667B654-91E4-B522-6CD5-EE123DC2D3B5}"/>
              </a:ext>
            </a:extLst>
          </p:cNvPr>
          <p:cNvSpPr txBox="1"/>
          <p:nvPr/>
        </p:nvSpPr>
        <p:spPr>
          <a:xfrm rot="21400902">
            <a:off x="8954051" y="8318495"/>
            <a:ext cx="1905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Douglas-fir forest</a:t>
            </a:r>
          </a:p>
        </p:txBody>
      </p:sp>
    </p:spTree>
    <p:extLst>
      <p:ext uri="{BB962C8B-B14F-4D97-AF65-F5344CB8AC3E}">
        <p14:creationId xmlns:p14="http://schemas.microsoft.com/office/powerpoint/2010/main" val="191469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</TotalTime>
  <Words>234</Words>
  <Application>Microsoft Macintosh PowerPoint</Application>
  <PresentationFormat>Custom</PresentationFormat>
  <Paragraphs>47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Noto Sans Symbols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Barnes, Morgan E</dc:creator>
  <cp:lastModifiedBy>Barnes, Morgan E</cp:lastModifiedBy>
  <cp:revision>1</cp:revision>
  <dcterms:created xsi:type="dcterms:W3CDTF">2024-10-29T21:47:00Z</dcterms:created>
  <dcterms:modified xsi:type="dcterms:W3CDTF">2024-10-29T22:42:39Z</dcterms:modified>
</cp:coreProperties>
</file>

<file path=docProps/thumbnail.jpeg>
</file>